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311" r:id="rId3"/>
    <p:sldId id="363" r:id="rId4"/>
    <p:sldId id="364" r:id="rId5"/>
    <p:sldId id="365" r:id="rId6"/>
    <p:sldId id="366" r:id="rId7"/>
    <p:sldId id="367" r:id="rId8"/>
    <p:sldId id="368" r:id="rId9"/>
    <p:sldId id="369" r:id="rId10"/>
    <p:sldId id="370" r:id="rId11"/>
    <p:sldId id="371" r:id="rId12"/>
    <p:sldId id="372" r:id="rId13"/>
    <p:sldId id="373" r:id="rId1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 varScale="1">
        <p:scale>
          <a:sx n="84" d="100"/>
          <a:sy n="84" d="100"/>
        </p:scale>
        <p:origin x="114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13.10.2020.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5671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13.10.2020.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095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13.10.2020.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2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13.10.2020.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1742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13.10.2020.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0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13.10.2020.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0177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13.10.2020.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694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13.10.2020.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562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13.10.2020.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920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13.10.2020.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134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13.10.2020.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7495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13.10.2020.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691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7.png"/><Relationship Id="rId5" Type="http://schemas.openxmlformats.org/officeDocument/2006/relationships/hyperlink" Target="https://www.e-sfera.hr/dodatni-digitalni-sadrzaji/7b9b9673-26f2-4fc7-8842-3c93a1ab2120/assets/audio/look_back_1a_five_children.mp3" TargetMode="Externa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png"/><Relationship Id="rId7" Type="http://schemas.microsoft.com/office/2007/relationships/hdphoto" Target="../media/hdphoto3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microsoft.com/office/2007/relationships/hdphoto" Target="../media/hdphoto2.wdp"/><Relationship Id="rId4" Type="http://schemas.openxmlformats.org/officeDocument/2006/relationships/image" Target="../media/image20.png"/><Relationship Id="rId9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e-sfera.hr/dodatni-digitalni-sadrzaji/7b9b9673-26f2-4fc7-8842-3c93a1ab2120/assets/interactivity/kviz_1/index.html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hyperlink" Target="https://www.e-sfera.hr/dodatni-digitalni-sadrzaji/7b9b9673-26f2-4fc7-8842-3c93a1ab2120/assets/audio/look_back_1_grammar_rap.mp3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9B20A762-46EE-439B-BBC9-A1AA1BE9D5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165366">
            <a:off x="1075828" y="1087265"/>
            <a:ext cx="3307203" cy="440960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AABC19F-20AC-44C3-817D-0AB550E470EC}"/>
              </a:ext>
            </a:extLst>
          </p:cNvPr>
          <p:cNvSpPr txBox="1"/>
          <p:nvPr/>
        </p:nvSpPr>
        <p:spPr>
          <a:xfrm>
            <a:off x="4680270" y="2721114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b="1" u="sng" dirty="0">
                <a:solidFill>
                  <a:srgbClr val="FF0000"/>
                </a:solidFill>
              </a:rPr>
              <a:t>UNIT 1; </a:t>
            </a:r>
            <a:r>
              <a:rPr lang="hr-HR" sz="4000" b="1" u="sng" dirty="0" err="1">
                <a:solidFill>
                  <a:srgbClr val="FF0000"/>
                </a:solidFill>
              </a:rPr>
              <a:t>Friends</a:t>
            </a:r>
            <a:endParaRPr lang="hr-HR" sz="4000" b="1" u="sng" dirty="0">
              <a:solidFill>
                <a:srgbClr val="FF0000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0333F66-C8B6-4273-844E-B19AC9BCB6A4}"/>
              </a:ext>
            </a:extLst>
          </p:cNvPr>
          <p:cNvSpPr txBox="1"/>
          <p:nvPr/>
        </p:nvSpPr>
        <p:spPr>
          <a:xfrm>
            <a:off x="4680270" y="3292067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dirty="0" err="1"/>
              <a:t>Look</a:t>
            </a:r>
            <a:r>
              <a:rPr lang="hr-HR" sz="4000" dirty="0"/>
              <a:t> </a:t>
            </a:r>
            <a:r>
              <a:rPr lang="hr-HR" sz="4000" dirty="0" err="1"/>
              <a:t>back</a:t>
            </a:r>
            <a:r>
              <a:rPr lang="hr-HR" sz="4000" dirty="0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31899" cy="6857999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15549" y="125465"/>
            <a:ext cx="6659883" cy="4706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figure </a:t>
            </a:r>
            <a:r>
              <a:rPr lang="hr-HR" sz="2000" b="1" dirty="0" err="1"/>
              <a:t>out</a:t>
            </a:r>
            <a:r>
              <a:rPr lang="hr-HR" sz="2000" b="1" dirty="0"/>
              <a:t> how </a:t>
            </a:r>
            <a:r>
              <a:rPr lang="hr-HR" sz="2000" b="1" dirty="0" err="1"/>
              <a:t>many</a:t>
            </a:r>
            <a:r>
              <a:rPr lang="hr-HR" sz="2000" b="1" dirty="0"/>
              <a:t> </a:t>
            </a:r>
            <a:r>
              <a:rPr lang="hr-HR" sz="2000" b="1" dirty="0" err="1"/>
              <a:t>stickers</a:t>
            </a:r>
            <a:r>
              <a:rPr lang="hr-HR" sz="2000" b="1" dirty="0"/>
              <a:t> </a:t>
            </a:r>
            <a:r>
              <a:rPr lang="hr-HR" sz="2000" b="1" dirty="0" err="1"/>
              <a:t>has</a:t>
            </a:r>
            <a:r>
              <a:rPr lang="hr-HR" sz="2000" b="1" dirty="0"/>
              <a:t> </a:t>
            </a:r>
            <a:r>
              <a:rPr lang="hr-HR" sz="2000" b="1" dirty="0" err="1"/>
              <a:t>Cathy</a:t>
            </a:r>
            <a:r>
              <a:rPr lang="hr-HR" sz="2000" b="1" dirty="0"/>
              <a:t> </a:t>
            </a:r>
            <a:r>
              <a:rPr lang="hr-HR" sz="2000" b="1" dirty="0" err="1"/>
              <a:t>got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her</a:t>
            </a:r>
            <a:r>
              <a:rPr lang="hr-HR" sz="2000" b="1" dirty="0"/>
              <a:t> album.</a:t>
            </a:r>
            <a:br>
              <a:rPr lang="hr-HR" sz="2000" b="1" dirty="0"/>
            </a:br>
            <a:r>
              <a:rPr lang="hr-HR" sz="2000" i="1" dirty="0"/>
              <a:t>Pročitaj tekst i izračunaj koliko naljepnica </a:t>
            </a:r>
            <a:r>
              <a:rPr lang="hr-HR" sz="2000" i="1" dirty="0" err="1"/>
              <a:t>Cathy</a:t>
            </a:r>
            <a:r>
              <a:rPr lang="hr-HR" sz="2000" i="1" dirty="0"/>
              <a:t> ima na kraju teksta.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46" y="1506966"/>
            <a:ext cx="10951707" cy="470633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635456E3-A86E-4509-85B1-E92CC646F942}"/>
              </a:ext>
            </a:extLst>
          </p:cNvPr>
          <p:cNvSpPr txBox="1">
            <a:spLocks/>
          </p:cNvSpPr>
          <p:nvPr/>
        </p:nvSpPr>
        <p:spPr>
          <a:xfrm>
            <a:off x="2750421" y="5138655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</a:rPr>
              <a:t>524 + 14 -18 …</a:t>
            </a:r>
          </a:p>
        </p:txBody>
      </p:sp>
    </p:spTree>
    <p:extLst>
      <p:ext uri="{BB962C8B-B14F-4D97-AF65-F5344CB8AC3E}">
        <p14:creationId xmlns:p14="http://schemas.microsoft.com/office/powerpoint/2010/main" val="78392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31899" cy="6857998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27316" y="454209"/>
            <a:ext cx="6659883" cy="4706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In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listening</a:t>
            </a:r>
            <a:r>
              <a:rPr lang="hr-HR" sz="2000" b="1" dirty="0"/>
              <a:t> </a:t>
            </a:r>
            <a:r>
              <a:rPr lang="hr-HR" sz="2000" b="1" dirty="0" err="1"/>
              <a:t>section</a:t>
            </a:r>
            <a:r>
              <a:rPr lang="hr-HR" sz="2000" b="1" dirty="0"/>
              <a:t>, </a:t>
            </a:r>
            <a:r>
              <a:rPr lang="hr-HR" sz="2000" b="1" dirty="0" err="1"/>
              <a:t>five</a:t>
            </a:r>
            <a:r>
              <a:rPr lang="hr-HR" sz="2000" b="1" dirty="0"/>
              <a:t> </a:t>
            </a:r>
            <a:r>
              <a:rPr lang="hr-HR" sz="2000" b="1" dirty="0" err="1"/>
              <a:t>children</a:t>
            </a:r>
            <a:r>
              <a:rPr lang="hr-HR" sz="2000" b="1" dirty="0"/>
              <a:t> talk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their</a:t>
            </a:r>
            <a:r>
              <a:rPr lang="hr-HR" sz="2000" b="1" dirty="0"/>
              <a:t> </a:t>
            </a:r>
            <a:r>
              <a:rPr lang="hr-HR" sz="2000" b="1" dirty="0" err="1"/>
              <a:t>favourite</a:t>
            </a:r>
            <a:r>
              <a:rPr lang="hr-HR" sz="2000" b="1" dirty="0"/>
              <a:t> </a:t>
            </a:r>
            <a:r>
              <a:rPr lang="hr-HR" sz="2000" b="1" dirty="0" err="1"/>
              <a:t>subjects</a:t>
            </a:r>
            <a:r>
              <a:rPr lang="hr-HR" sz="2000" b="1" dirty="0"/>
              <a:t>. </a:t>
            </a:r>
            <a:r>
              <a:rPr lang="hr-HR" sz="2000" b="1" dirty="0" err="1"/>
              <a:t>Listen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match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U sljedećem zadatku na 23. stranici poslušaj zvučni zapis na sljedećoj poveznici i spoji imena učenika sa njihovim omiljenim nastavnim predmetom.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https://www.e-sfera.hr/dodatni-digitalni-sadrzaji/7b9b9673-26f2-4fc7-8842-3c93a1ab2120/assets/audio/look_back_1a_five_children.mp3</a:t>
            </a:r>
            <a:endParaRPr lang="hr-HR" sz="2000" i="1" dirty="0"/>
          </a:p>
          <a:p>
            <a:pPr algn="l"/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465" y="2937509"/>
            <a:ext cx="8993734" cy="36355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05_14_Look_back_Listening">
            <a:hlinkClick r:id="" action="ppaction://media"/>
            <a:extLst>
              <a:ext uri="{FF2B5EF4-FFF2-40B4-BE49-F238E27FC236}">
                <a16:creationId xmlns:a16="http://schemas.microsoft.com/office/drawing/2014/main" id="{D135A9BF-8B5C-47DD-81C8-B9219ECA23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83340" y="1501140"/>
            <a:ext cx="609600" cy="609600"/>
          </a:xfrm>
          <a:prstGeom prst="rect">
            <a:avLst/>
          </a:prstGeom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201EF17-29BB-413F-86AA-0CB90B7F583F}"/>
              </a:ext>
            </a:extLst>
          </p:cNvPr>
          <p:cNvSpPr txBox="1">
            <a:spLocks/>
          </p:cNvSpPr>
          <p:nvPr/>
        </p:nvSpPr>
        <p:spPr>
          <a:xfrm>
            <a:off x="4939264" y="5092457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327145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666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" grpId="0" uiExpand="1" build="p"/>
      <p:bldP spid="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31899" cy="6857998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50176" y="344692"/>
            <a:ext cx="6659883" cy="4706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information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speaking</a:t>
            </a:r>
            <a:r>
              <a:rPr lang="hr-HR" sz="2000" b="1" dirty="0"/>
              <a:t> </a:t>
            </a:r>
            <a:r>
              <a:rPr lang="hr-HR" sz="2000" b="1" dirty="0" err="1"/>
              <a:t>section</a:t>
            </a:r>
            <a:r>
              <a:rPr lang="hr-HR" sz="2000" b="1" dirty="0"/>
              <a:t>. Call one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friends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class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talk to </a:t>
            </a:r>
            <a:r>
              <a:rPr lang="hr-HR" sz="2000" b="1" dirty="0" err="1"/>
              <a:t>him</a:t>
            </a:r>
            <a:r>
              <a:rPr lang="hr-HR" sz="2000" b="1" dirty="0"/>
              <a:t>/</a:t>
            </a:r>
            <a:r>
              <a:rPr lang="hr-HR" sz="2000" b="1" dirty="0" err="1"/>
              <a:t>her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Amy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Pogledaj informacije o </a:t>
            </a:r>
            <a:r>
              <a:rPr lang="hr-HR" sz="2000" i="1" dirty="0" err="1"/>
              <a:t>Amy</a:t>
            </a:r>
            <a:r>
              <a:rPr lang="hr-HR" sz="2000" i="1" dirty="0"/>
              <a:t>. Nazovi jednog od svojih prijatelja iz razreda i porazgovarajte o </a:t>
            </a:r>
            <a:r>
              <a:rPr lang="hr-HR" sz="2000" i="1" dirty="0" err="1"/>
              <a:t>Amy</a:t>
            </a:r>
            <a:r>
              <a:rPr lang="hr-HR" sz="2000" i="1" dirty="0"/>
              <a:t>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746832"/>
            <a:ext cx="5474806" cy="465307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8722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31899" cy="6857998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8291917" y="344692"/>
            <a:ext cx="3618142" cy="6118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Now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slef-evaluate</a:t>
            </a:r>
            <a:r>
              <a:rPr lang="hr-HR" sz="2000" b="1" dirty="0"/>
              <a:t>. </a:t>
            </a: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, </a:t>
            </a: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tick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right</a:t>
            </a:r>
            <a:r>
              <a:rPr lang="hr-HR" sz="2000" b="1" dirty="0"/>
              <a:t> </a:t>
            </a:r>
            <a:r>
              <a:rPr lang="hr-HR" sz="2000" b="1" dirty="0" err="1"/>
              <a:t>column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Sada pokušaj procijeniti koliko si naučio u ovoj cjelini. Pročitaj rečenice i stavi kvačicu u odgovarajući stupac pored svake izjave. U prvi stupac       ćeš stavljati kvačicu ako navedeno u potpunosti razumiješ, u drugi stupac       ako ti treba pomoć, a u treći stupac       ako ti navedeno nikako nije jasno!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1" y="395230"/>
            <a:ext cx="7728035" cy="606753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9684B39E-7FEC-450F-9EBD-23E139BB3B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47972" y="2276475"/>
            <a:ext cx="371475" cy="36195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35FF151-8F7B-4485-B473-1CF59A23ED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93419" y="3082815"/>
            <a:ext cx="342900" cy="36195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2EC5B4FC-6658-4C96-87E2-CA675D52E3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83379" y="3387964"/>
            <a:ext cx="333375" cy="361950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E6AECDD-C5EF-4E5F-A51E-DBABC412CEDF}"/>
              </a:ext>
            </a:extLst>
          </p:cNvPr>
          <p:cNvSpPr txBox="1">
            <a:spLocks/>
          </p:cNvSpPr>
          <p:nvPr/>
        </p:nvSpPr>
        <p:spPr>
          <a:xfrm>
            <a:off x="1062264" y="2220799"/>
            <a:ext cx="52699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razumijem i koristim razredni jezik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4CE6B2F-F828-4C33-9A23-4267B7BE5502}"/>
              </a:ext>
            </a:extLst>
          </p:cNvPr>
          <p:cNvSpPr txBox="1">
            <a:spLocks/>
          </p:cNvSpPr>
          <p:nvPr/>
        </p:nvSpPr>
        <p:spPr>
          <a:xfrm>
            <a:off x="1062264" y="2581275"/>
            <a:ext cx="52699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govorim o sebi i svojim prijateljima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153CA23-375B-4375-8E29-58BF2D9E572D}"/>
              </a:ext>
            </a:extLst>
          </p:cNvPr>
          <p:cNvSpPr txBox="1">
            <a:spLocks/>
          </p:cNvSpPr>
          <p:nvPr/>
        </p:nvSpPr>
        <p:spPr>
          <a:xfrm>
            <a:off x="1062264" y="2964611"/>
            <a:ext cx="52699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imenujem </a:t>
            </a:r>
            <a:r>
              <a:rPr lang="hr-HR" sz="1800" i="1" dirty="0" err="1">
                <a:solidFill>
                  <a:srgbClr val="FF0000"/>
                </a:solidFill>
              </a:rPr>
              <a:t>nast</a:t>
            </a:r>
            <a:r>
              <a:rPr lang="hr-HR" sz="1800" i="1" dirty="0">
                <a:solidFill>
                  <a:srgbClr val="FF0000"/>
                </a:solidFill>
              </a:rPr>
              <a:t>. predmete i govorim o njima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6FCA029-D38B-4CB7-A30A-1E9E53B35D66}"/>
              </a:ext>
            </a:extLst>
          </p:cNvPr>
          <p:cNvSpPr txBox="1">
            <a:spLocks/>
          </p:cNvSpPr>
          <p:nvPr/>
        </p:nvSpPr>
        <p:spPr>
          <a:xfrm>
            <a:off x="1062264" y="3363934"/>
            <a:ext cx="52699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pišem svoj raspored za jedan tjedan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939F4FD-E8F2-4745-A2E1-32A52D84C1AD}"/>
              </a:ext>
            </a:extLst>
          </p:cNvPr>
          <p:cNvSpPr txBox="1">
            <a:spLocks/>
          </p:cNvSpPr>
          <p:nvPr/>
        </p:nvSpPr>
        <p:spPr>
          <a:xfrm>
            <a:off x="1062264" y="3732192"/>
            <a:ext cx="52699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brojim do 1000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14D9244F-B4F4-4518-A402-69448474E40E}"/>
              </a:ext>
            </a:extLst>
          </p:cNvPr>
          <p:cNvSpPr txBox="1">
            <a:spLocks/>
          </p:cNvSpPr>
          <p:nvPr/>
        </p:nvSpPr>
        <p:spPr>
          <a:xfrm>
            <a:off x="1062264" y="4115992"/>
            <a:ext cx="52699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razumijem i izgovaram matematičke izraze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35B55E76-1041-4484-92E4-020A9043ABE1}"/>
              </a:ext>
            </a:extLst>
          </p:cNvPr>
          <p:cNvSpPr txBox="1">
            <a:spLocks/>
          </p:cNvSpPr>
          <p:nvPr/>
        </p:nvSpPr>
        <p:spPr>
          <a:xfrm>
            <a:off x="1062264" y="4486488"/>
            <a:ext cx="52699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postavljam osobna pitanja i dajem odgovor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8490BA44-8E73-4607-A40B-7697B8DF9874}"/>
              </a:ext>
            </a:extLst>
          </p:cNvPr>
          <p:cNvSpPr txBox="1">
            <a:spLocks/>
          </p:cNvSpPr>
          <p:nvPr/>
        </p:nvSpPr>
        <p:spPr>
          <a:xfrm>
            <a:off x="1062264" y="4890062"/>
            <a:ext cx="52699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govorim gdje se što u školi nalazi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C0CDB930-7C80-4577-A340-FDD638431E56}"/>
              </a:ext>
            </a:extLst>
          </p:cNvPr>
          <p:cNvSpPr txBox="1">
            <a:spLocks/>
          </p:cNvSpPr>
          <p:nvPr/>
        </p:nvSpPr>
        <p:spPr>
          <a:xfrm>
            <a:off x="1062264" y="5252214"/>
            <a:ext cx="52699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čitam strip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16E4AFB8-F9ED-4C4F-AE13-315E65BC4D39}"/>
              </a:ext>
            </a:extLst>
          </p:cNvPr>
          <p:cNvSpPr txBox="1">
            <a:spLocks/>
          </p:cNvSpPr>
          <p:nvPr/>
        </p:nvSpPr>
        <p:spPr>
          <a:xfrm>
            <a:off x="1062264" y="5655788"/>
            <a:ext cx="52699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obavljam kratak telefonski razgovor</a:t>
            </a:r>
          </a:p>
        </p:txBody>
      </p:sp>
    </p:spTree>
    <p:extLst>
      <p:ext uri="{BB962C8B-B14F-4D97-AF65-F5344CB8AC3E}">
        <p14:creationId xmlns:p14="http://schemas.microsoft.com/office/powerpoint/2010/main" val="3849050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C687371E-9085-4922-A7AA-F1275724966B}"/>
              </a:ext>
            </a:extLst>
          </p:cNvPr>
          <p:cNvSpPr txBox="1">
            <a:spLocks/>
          </p:cNvSpPr>
          <p:nvPr/>
        </p:nvSpPr>
        <p:spPr>
          <a:xfrm>
            <a:off x="5273038" y="219995"/>
            <a:ext cx="6551691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Kako smo došli do kraja prve nastavne teme našeg udžbenika </a:t>
            </a:r>
            <a:r>
              <a:rPr lang="hr-HR" sz="2000" i="1" dirty="0" err="1"/>
              <a:t>Dip</a:t>
            </a:r>
            <a:r>
              <a:rPr lang="hr-HR" sz="2000" i="1" dirty="0"/>
              <a:t> </a:t>
            </a:r>
            <a:r>
              <a:rPr lang="hr-HR" sz="2000" i="1" dirty="0" err="1"/>
              <a:t>in</a:t>
            </a:r>
            <a:r>
              <a:rPr lang="hr-HR" sz="2000" i="1" dirty="0"/>
              <a:t> 5, vrijeme je da ponovimo riječi i strukture koje smo naučili.</a:t>
            </a:r>
          </a:p>
          <a:p>
            <a:pPr marL="0" indent="0">
              <a:buNone/>
            </a:pPr>
            <a:r>
              <a:rPr lang="hr-HR" sz="2000" i="1" dirty="0"/>
              <a:t>Prisjetimo se da smo ponovili i proširili vokabular vezan za dane u tjednu, nastavne predmete, školske stvari, brojeve… Naučili smo i redne brojeve, a ponovili smo i pomoćne glagole BITI i IMATI. Osim toga ponovili smo osobne zamjenice, ali i naučili posvojne pridjeve!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31900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287034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20.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73037" y="3574765"/>
            <a:ext cx="6551691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Nakon svake nastavne teme u radnoj bilježnici se nalazi kutak za ponavljanje naučenog, ali i NOW I CAN kutak za </a:t>
            </a:r>
            <a:r>
              <a:rPr lang="hr-HR" sz="2000" i="1" dirty="0" err="1"/>
              <a:t>samoprocjenu</a:t>
            </a:r>
            <a:r>
              <a:rPr lang="hr-HR" sz="2000" i="1" dirty="0"/>
              <a:t> vlastitog napretka.</a:t>
            </a:r>
          </a:p>
          <a:p>
            <a:pPr marL="0" indent="0">
              <a:buNone/>
            </a:pPr>
            <a:r>
              <a:rPr lang="hr-HR" sz="2000" i="1" dirty="0"/>
              <a:t>Zadaci za ponavljanje su podijeljeni u 5 kategorija: </a:t>
            </a:r>
            <a:r>
              <a:rPr lang="hr-HR" sz="2000" i="1" dirty="0" err="1"/>
              <a:t>Vocabulary</a:t>
            </a:r>
            <a:r>
              <a:rPr lang="hr-HR" sz="2000" i="1" dirty="0"/>
              <a:t> (naučeni rječnik), </a:t>
            </a:r>
            <a:r>
              <a:rPr lang="hr-HR" sz="2000" i="1" dirty="0" err="1"/>
              <a:t>Language</a:t>
            </a:r>
            <a:r>
              <a:rPr lang="hr-HR" sz="2000" i="1" dirty="0"/>
              <a:t> at </a:t>
            </a:r>
            <a:r>
              <a:rPr lang="hr-HR" sz="2000" i="1" dirty="0" err="1"/>
              <a:t>work</a:t>
            </a:r>
            <a:r>
              <a:rPr lang="hr-HR" sz="2000" i="1" dirty="0"/>
              <a:t> (jezični sadržaji – gramatika), </a:t>
            </a:r>
            <a:r>
              <a:rPr lang="hr-HR" sz="2000" i="1" dirty="0" err="1"/>
              <a:t>reading</a:t>
            </a:r>
            <a:r>
              <a:rPr lang="hr-HR" sz="2000" i="1" dirty="0"/>
              <a:t> (</a:t>
            </a:r>
            <a:r>
              <a:rPr lang="hr-HR" sz="2000" i="1" dirty="0" err="1"/>
              <a:t>čitanj</a:t>
            </a:r>
            <a:r>
              <a:rPr lang="hr-HR" sz="2000" i="1" dirty="0"/>
              <a:t> s razumijevanjem), </a:t>
            </a:r>
            <a:r>
              <a:rPr lang="hr-HR" sz="2000" i="1" dirty="0" err="1"/>
              <a:t>Listening</a:t>
            </a:r>
            <a:r>
              <a:rPr lang="hr-HR" sz="2000" i="1" dirty="0"/>
              <a:t> (slušanje s razumijevanjem) i </a:t>
            </a:r>
            <a:r>
              <a:rPr lang="hr-HR" sz="2000" i="1" dirty="0" err="1"/>
              <a:t>Speaking</a:t>
            </a:r>
            <a:r>
              <a:rPr lang="hr-HR" sz="2000" i="1" dirty="0"/>
              <a:t> (govorenje). Pogledaj zadatke na sljedeće četiri stranice i probaj odrediti koliko si napredovao. </a:t>
            </a:r>
          </a:p>
        </p:txBody>
      </p:sp>
    </p:spTree>
    <p:extLst>
      <p:ext uri="{BB962C8B-B14F-4D97-AF65-F5344CB8AC3E}">
        <p14:creationId xmlns:p14="http://schemas.microsoft.com/office/powerpoint/2010/main" val="18852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 build="p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31900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219995"/>
            <a:ext cx="6019800" cy="1117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1,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need</a:t>
            </a:r>
            <a:r>
              <a:rPr lang="hr-HR" sz="2000" b="1" dirty="0"/>
              <a:t> to </a:t>
            </a:r>
            <a:r>
              <a:rPr lang="hr-HR" sz="2000" b="1" dirty="0" err="1"/>
              <a:t>sort</a:t>
            </a:r>
            <a:r>
              <a:rPr lang="hr-HR" sz="2000" b="1" dirty="0"/>
              <a:t> </a:t>
            </a:r>
            <a:r>
              <a:rPr lang="hr-HR" sz="2000" b="1" dirty="0" err="1"/>
              <a:t>out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U 1. zadatku moraš razvrstati riječi po kategorijama.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787" y="1167765"/>
            <a:ext cx="9496425" cy="52768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514592-B71B-4AAC-854A-DB9D1F917092}"/>
              </a:ext>
            </a:extLst>
          </p:cNvPr>
          <p:cNvSpPr txBox="1">
            <a:spLocks/>
          </p:cNvSpPr>
          <p:nvPr/>
        </p:nvSpPr>
        <p:spPr>
          <a:xfrm>
            <a:off x="1835624" y="3938678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DANI U TJEDNU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436C271-77B4-48D3-BECB-C451AF15635B}"/>
              </a:ext>
            </a:extLst>
          </p:cNvPr>
          <p:cNvSpPr txBox="1">
            <a:spLocks/>
          </p:cNvSpPr>
          <p:nvPr/>
        </p:nvSpPr>
        <p:spPr>
          <a:xfrm>
            <a:off x="3483762" y="3942488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BROJEVI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004743A2-D519-411A-8197-440919593DDC}"/>
              </a:ext>
            </a:extLst>
          </p:cNvPr>
          <p:cNvSpPr txBox="1">
            <a:spLocks/>
          </p:cNvSpPr>
          <p:nvPr/>
        </p:nvSpPr>
        <p:spPr>
          <a:xfrm>
            <a:off x="5232382" y="3938678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NASTAVNI PREDMETI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01C4E35-2BD3-4FF0-B2E2-76ABE30A611B}"/>
              </a:ext>
            </a:extLst>
          </p:cNvPr>
          <p:cNvSpPr txBox="1">
            <a:spLocks/>
          </p:cNvSpPr>
          <p:nvPr/>
        </p:nvSpPr>
        <p:spPr>
          <a:xfrm>
            <a:off x="7076592" y="3938678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PROSTORIJE U ŠKOLI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21E90E17-8D78-4D67-B4C2-F4A24D13D91F}"/>
              </a:ext>
            </a:extLst>
          </p:cNvPr>
          <p:cNvSpPr txBox="1">
            <a:spLocks/>
          </p:cNvSpPr>
          <p:nvPr/>
        </p:nvSpPr>
        <p:spPr>
          <a:xfrm>
            <a:off x="8908419" y="3938678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MOŽEMO ČITATI…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BFE26E40-CA8F-4E79-B717-16607F931FF1}"/>
              </a:ext>
            </a:extLst>
          </p:cNvPr>
          <p:cNvSpPr txBox="1">
            <a:spLocks/>
          </p:cNvSpPr>
          <p:nvPr/>
        </p:nvSpPr>
        <p:spPr>
          <a:xfrm>
            <a:off x="5244765" y="4439172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Maths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4E8AFA60-5BF3-44E1-9180-D057E2F99EB4}"/>
              </a:ext>
            </a:extLst>
          </p:cNvPr>
          <p:cNvSpPr txBox="1">
            <a:spLocks/>
          </p:cNvSpPr>
          <p:nvPr/>
        </p:nvSpPr>
        <p:spPr>
          <a:xfrm>
            <a:off x="1794969" y="4439172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Monday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8D36E90B-8BCC-4363-BBBE-4963CF4F9FD1}"/>
              </a:ext>
            </a:extLst>
          </p:cNvPr>
          <p:cNvSpPr txBox="1">
            <a:spLocks/>
          </p:cNvSpPr>
          <p:nvPr/>
        </p:nvSpPr>
        <p:spPr>
          <a:xfrm>
            <a:off x="8849375" y="4439172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</a:rPr>
              <a:t>magazine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A4C090A3-B102-4BD6-8457-780861CC2A1E}"/>
              </a:ext>
            </a:extLst>
          </p:cNvPr>
          <p:cNvSpPr txBox="1">
            <a:spLocks/>
          </p:cNvSpPr>
          <p:nvPr/>
        </p:nvSpPr>
        <p:spPr>
          <a:xfrm>
            <a:off x="7047070" y="4430168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canteen</a:t>
            </a:r>
            <a:endParaRPr lang="hr-HR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64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31900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6" y="219995"/>
            <a:ext cx="6819903" cy="15745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</a:t>
            </a:r>
            <a:r>
              <a:rPr lang="hr-HR" sz="2000" b="1" dirty="0" err="1"/>
              <a:t>deals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spelling</a:t>
            </a:r>
            <a:r>
              <a:rPr lang="hr-HR" sz="2000" b="1" dirty="0"/>
              <a:t>. You </a:t>
            </a:r>
            <a:r>
              <a:rPr lang="hr-HR" sz="2000" b="1" dirty="0" err="1"/>
              <a:t>have</a:t>
            </a:r>
            <a:r>
              <a:rPr lang="hr-HR" sz="2000" b="1" dirty="0"/>
              <a:t> to </a:t>
            </a:r>
            <a:r>
              <a:rPr lang="hr-HR" sz="2000" b="1" dirty="0" err="1"/>
              <a:t>circle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spelling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U sljedećem zadatku trebaš zaokružiti i prepisati ispravno napisanu riječ.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80" y="1497329"/>
            <a:ext cx="7893986" cy="50263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A9553263-79CE-4938-81CF-6C5E946848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14" y="2903220"/>
            <a:ext cx="1759966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CB7F06E5-200D-4BA2-808D-CC1EE6C4D90B}"/>
              </a:ext>
            </a:extLst>
          </p:cNvPr>
          <p:cNvSpPr txBox="1">
            <a:spLocks/>
          </p:cNvSpPr>
          <p:nvPr/>
        </p:nvSpPr>
        <p:spPr>
          <a:xfrm>
            <a:off x="404401" y="3315269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Wednesday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A3440D23-8184-4DC0-9AA4-B998243991CD}"/>
              </a:ext>
            </a:extLst>
          </p:cNvPr>
          <p:cNvSpPr txBox="1">
            <a:spLocks/>
          </p:cNvSpPr>
          <p:nvPr/>
        </p:nvSpPr>
        <p:spPr>
          <a:xfrm>
            <a:off x="8643946" y="1497330"/>
            <a:ext cx="3337278" cy="5026374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i="1" dirty="0"/>
              <a:t>Ovaj zadatak možeš riješiti i u digitalnom obliku na sljedećoj poveznici:</a:t>
            </a:r>
            <a:br>
              <a:rPr lang="hr-HR" sz="2000" b="1" dirty="0"/>
            </a:br>
            <a:r>
              <a:rPr lang="hr-HR" sz="2000" dirty="0">
                <a:hlinkClick r:id="rId5"/>
              </a:rPr>
              <a:t>https://www.e-sfera.hr/dodatni-digitalni-sadrzaji/7b9b9673-26f2-4fc7-8842-3c93a1ab2120/assets/interactivity/kviz_1/index.html</a:t>
            </a:r>
            <a:endParaRPr lang="hr-HR" sz="2000" dirty="0"/>
          </a:p>
          <a:p>
            <a:pPr algn="l"/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19673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17" grpId="0" build="p"/>
      <p:bldP spid="1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31900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60094" y="1328705"/>
            <a:ext cx="6819903" cy="15745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copy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3.</a:t>
            </a:r>
            <a:br>
              <a:rPr lang="hr-HR" sz="2000" b="1" dirty="0"/>
            </a:br>
            <a:r>
              <a:rPr lang="hr-HR" sz="2000" i="1" dirty="0"/>
              <a:t>Spoji, a potom i prepiši izraze u 3. zadatku.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750" y="2264731"/>
            <a:ext cx="7893986" cy="349157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CB7F06E5-200D-4BA2-808D-CC1EE6C4D90B}"/>
              </a:ext>
            </a:extLst>
          </p:cNvPr>
          <p:cNvSpPr txBox="1">
            <a:spLocks/>
          </p:cNvSpPr>
          <p:nvPr/>
        </p:nvSpPr>
        <p:spPr>
          <a:xfrm>
            <a:off x="1176010" y="2852828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112DDEA4-C50E-4BDB-9391-0D3491867CE2}"/>
              </a:ext>
            </a:extLst>
          </p:cNvPr>
          <p:cNvSpPr txBox="1">
            <a:spLocks/>
          </p:cNvSpPr>
          <p:nvPr/>
        </p:nvSpPr>
        <p:spPr>
          <a:xfrm>
            <a:off x="3451859" y="3811714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564F5D6-8A90-485A-859D-6D711EE3673A}"/>
              </a:ext>
            </a:extLst>
          </p:cNvPr>
          <p:cNvSpPr txBox="1">
            <a:spLocks/>
          </p:cNvSpPr>
          <p:nvPr/>
        </p:nvSpPr>
        <p:spPr>
          <a:xfrm>
            <a:off x="6787040" y="2769865"/>
            <a:ext cx="2768440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changing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 dirty="0" err="1">
                <a:solidFill>
                  <a:srgbClr val="FF0000"/>
                </a:solidFill>
              </a:rPr>
              <a:t>rooms</a:t>
            </a:r>
            <a:endParaRPr lang="hr-HR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92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17" grpId="0" build="p"/>
      <p:bldP spid="7" grpId="0" build="p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31900" cy="6857999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6" y="1637315"/>
            <a:ext cx="6659883" cy="4706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 </a:t>
            </a:r>
            <a:r>
              <a:rPr lang="hr-HR" sz="2000" b="1" dirty="0" err="1"/>
              <a:t>we</a:t>
            </a:r>
            <a:r>
              <a:rPr lang="hr-HR" sz="2000" b="1" dirty="0"/>
              <a:t> </a:t>
            </a:r>
            <a:r>
              <a:rPr lang="hr-HR" sz="2000" b="1" dirty="0" err="1"/>
              <a:t>will</a:t>
            </a:r>
            <a:r>
              <a:rPr lang="hr-HR" sz="2000" b="1" dirty="0"/>
              <a:t> </a:t>
            </a:r>
            <a:r>
              <a:rPr lang="hr-HR" sz="2000" b="1" dirty="0" err="1"/>
              <a:t>revise</a:t>
            </a:r>
            <a:r>
              <a:rPr lang="hr-HR" sz="2000" b="1" dirty="0"/>
              <a:t> </a:t>
            </a:r>
            <a:r>
              <a:rPr lang="hr-HR" sz="2000" b="1" dirty="0" err="1"/>
              <a:t>grammar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 sljedećoj stranici ponovit ćemo jezične sadržaje.</a:t>
            </a:r>
          </a:p>
          <a:p>
            <a:pPr algn="l"/>
            <a:r>
              <a:rPr lang="hr-HR" sz="2000" b="1" i="1" dirty="0" err="1"/>
              <a:t>Fill</a:t>
            </a:r>
            <a:r>
              <a:rPr lang="hr-HR" sz="2000" b="1" i="1" dirty="0"/>
              <a:t> </a:t>
            </a:r>
            <a:r>
              <a:rPr lang="hr-HR" sz="2000" b="1" i="1" dirty="0" err="1"/>
              <a:t>in</a:t>
            </a:r>
            <a:r>
              <a:rPr lang="hr-HR" sz="2000" b="1" i="1" dirty="0"/>
              <a:t> </a:t>
            </a:r>
            <a:r>
              <a:rPr lang="hr-HR" sz="2000" b="1" i="1" dirty="0" err="1"/>
              <a:t>the</a:t>
            </a:r>
            <a:r>
              <a:rPr lang="hr-HR" sz="2000" b="1" i="1" dirty="0"/>
              <a:t> </a:t>
            </a:r>
            <a:r>
              <a:rPr lang="hr-HR" sz="2000" b="1" i="1" dirty="0" err="1"/>
              <a:t>missing</a:t>
            </a:r>
            <a:r>
              <a:rPr lang="hr-HR" sz="2000" b="1" i="1" dirty="0"/>
              <a:t> </a:t>
            </a:r>
            <a:r>
              <a:rPr lang="hr-HR" sz="2000" b="1" i="1" dirty="0" err="1"/>
              <a:t>words</a:t>
            </a:r>
            <a:r>
              <a:rPr lang="hr-HR" sz="2000" b="1" i="1" dirty="0"/>
              <a:t>.</a:t>
            </a:r>
            <a:br>
              <a:rPr lang="hr-HR" sz="2000" b="1" dirty="0"/>
            </a:br>
            <a:r>
              <a:rPr lang="hr-HR" sz="2000" i="1" dirty="0"/>
              <a:t>Nadopuni riječima koje nedostaju.</a:t>
            </a:r>
          </a:p>
          <a:p>
            <a:pPr algn="l"/>
            <a:r>
              <a:rPr lang="hr-HR" sz="2000" i="1" dirty="0"/>
              <a:t>Jesi li pogodio da su u pitanju </a:t>
            </a:r>
            <a:r>
              <a:rPr lang="hr-HR" sz="2000" b="1" i="1" dirty="0"/>
              <a:t>am/</a:t>
            </a:r>
            <a:r>
              <a:rPr lang="hr-HR" sz="2000" b="1" i="1" dirty="0" err="1"/>
              <a:t>is</a:t>
            </a:r>
            <a:r>
              <a:rPr lang="hr-HR" sz="2000" b="1" i="1" dirty="0"/>
              <a:t>/are </a:t>
            </a:r>
            <a:r>
              <a:rPr lang="hr-HR" sz="2000" i="1" dirty="0"/>
              <a:t>tj. oblici glagola biti?</a:t>
            </a:r>
          </a:p>
          <a:p>
            <a:pPr algn="l"/>
            <a:r>
              <a:rPr lang="hr-HR" sz="2000" i="1" dirty="0"/>
              <a:t>Poslušaj zvučni zapis na sljedećoj poveznici i provjeri jesi li točno nadopunio tekst pjesme: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https://www.e-sfera.hr/dodatni-digitalni-sadrzaji/7b9b9673-26f2-4fc7-8842-3c93a1ab2120/assets/audio/look_back_1_grammar_rap.mp3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74" y="261255"/>
            <a:ext cx="4397152" cy="633548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05_13_Look_back_Grammar_rap">
            <a:hlinkClick r:id="" action="ppaction://media"/>
            <a:extLst>
              <a:ext uri="{FF2B5EF4-FFF2-40B4-BE49-F238E27FC236}">
                <a16:creationId xmlns:a16="http://schemas.microsoft.com/office/drawing/2014/main" id="{E3384E1F-4B4E-4034-B473-99B69F6F76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64455" y="3984274"/>
            <a:ext cx="609600" cy="609600"/>
          </a:xfrm>
          <a:prstGeom prst="rect">
            <a:avLst/>
          </a:prstGeom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B9DE6104-2589-44FA-9475-4708222BD7A5}"/>
              </a:ext>
            </a:extLst>
          </p:cNvPr>
          <p:cNvSpPr txBox="1">
            <a:spLocks/>
          </p:cNvSpPr>
          <p:nvPr/>
        </p:nvSpPr>
        <p:spPr>
          <a:xfrm>
            <a:off x="1050280" y="1637315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</a:rPr>
              <a:t>am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585EDCE-B37D-4BED-BEAB-3A489FF8B079}"/>
              </a:ext>
            </a:extLst>
          </p:cNvPr>
          <p:cNvSpPr txBox="1">
            <a:spLocks/>
          </p:cNvSpPr>
          <p:nvPr/>
        </p:nvSpPr>
        <p:spPr>
          <a:xfrm>
            <a:off x="1316980" y="1988266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</a:rPr>
              <a:t>are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3DB7FBBF-D098-40DB-9DE9-0058B16752BC}"/>
              </a:ext>
            </a:extLst>
          </p:cNvPr>
          <p:cNvSpPr txBox="1">
            <a:spLocks/>
          </p:cNvSpPr>
          <p:nvPr/>
        </p:nvSpPr>
        <p:spPr>
          <a:xfrm>
            <a:off x="1294119" y="2339217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is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AA2CFC24-AFDF-4B31-B012-C8BCACBF071E}"/>
              </a:ext>
            </a:extLst>
          </p:cNvPr>
          <p:cNvSpPr txBox="1">
            <a:spLocks/>
          </p:cNvSpPr>
          <p:nvPr/>
        </p:nvSpPr>
        <p:spPr>
          <a:xfrm>
            <a:off x="1236968" y="2690168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is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D8781E35-A2BE-48D3-AF6E-6E19032B12F2}"/>
              </a:ext>
            </a:extLst>
          </p:cNvPr>
          <p:cNvSpPr txBox="1">
            <a:spLocks/>
          </p:cNvSpPr>
          <p:nvPr/>
        </p:nvSpPr>
        <p:spPr>
          <a:xfrm>
            <a:off x="1294118" y="3880378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</a:rPr>
              <a:t>are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A4B0585B-69F9-4C17-B620-4779859B42BC}"/>
              </a:ext>
            </a:extLst>
          </p:cNvPr>
          <p:cNvSpPr txBox="1">
            <a:spLocks/>
          </p:cNvSpPr>
          <p:nvPr/>
        </p:nvSpPr>
        <p:spPr>
          <a:xfrm>
            <a:off x="1316979" y="4231329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</a:rPr>
              <a:t>are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7600AA3F-FD05-4A22-B175-A475282F85D1}"/>
              </a:ext>
            </a:extLst>
          </p:cNvPr>
          <p:cNvSpPr txBox="1">
            <a:spLocks/>
          </p:cNvSpPr>
          <p:nvPr/>
        </p:nvSpPr>
        <p:spPr>
          <a:xfrm>
            <a:off x="1387547" y="4593874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</a:rPr>
              <a:t>are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0E1895FE-9943-48CE-8E0A-0B24540218C9}"/>
              </a:ext>
            </a:extLst>
          </p:cNvPr>
          <p:cNvSpPr txBox="1">
            <a:spLocks/>
          </p:cNvSpPr>
          <p:nvPr/>
        </p:nvSpPr>
        <p:spPr>
          <a:xfrm>
            <a:off x="1131772" y="4933559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is</a:t>
            </a:r>
            <a:endParaRPr lang="hr-HR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6897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484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" grpId="0" uiExpand="1" build="p"/>
      <p:bldP spid="16" grpId="0" build="p"/>
      <p:bldP spid="17" grpId="0" build="p"/>
      <p:bldP spid="18" grpId="0" build="p"/>
      <p:bldP spid="19" grpId="0" build="p"/>
      <p:bldP spid="20" grpId="0" build="p"/>
      <p:bldP spid="22" grpId="0" build="p"/>
      <p:bldP spid="23" grpId="0" build="p"/>
      <p:bldP spid="2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31900" cy="6857999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61606" y="261255"/>
            <a:ext cx="6659883" cy="4706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Choose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U sljedećem zadatku zaokruži ispravnu riječ.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72" y="1075047"/>
            <a:ext cx="10167998" cy="71889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B8361313-D0CE-4900-912F-C05F8AEDAC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034" y="1520190"/>
            <a:ext cx="439976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25F53C39-A1A7-46CE-894E-C73B638B04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892" y="1520189"/>
            <a:ext cx="498388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5935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31899" cy="6857999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61606" y="261255"/>
            <a:ext cx="6659883" cy="4706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Unscramble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3,page 22,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them</a:t>
            </a:r>
            <a:r>
              <a:rPr lang="hr-HR" sz="2000" b="1" dirty="0"/>
              <a:t> as </a:t>
            </a:r>
            <a:r>
              <a:rPr lang="hr-HR" sz="2000" b="1" dirty="0" err="1"/>
              <a:t>if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were</a:t>
            </a:r>
            <a:r>
              <a:rPr lang="hr-HR" sz="2000" b="1" dirty="0"/>
              <a:t> </a:t>
            </a:r>
            <a:r>
              <a:rPr lang="hr-HR" sz="2000" b="1" dirty="0" err="1"/>
              <a:t>Mr</a:t>
            </a:r>
            <a:r>
              <a:rPr lang="hr-HR" sz="2000" b="1" dirty="0"/>
              <a:t> </a:t>
            </a:r>
            <a:r>
              <a:rPr lang="hr-HR" sz="2000" b="1" dirty="0" err="1"/>
              <a:t>Finch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Složi riječi u 3. zadatku (na 22. stranici radne bilježnice) kako bi dobio pitanja, a potom odgovori u ulozi gospodina </a:t>
            </a:r>
            <a:r>
              <a:rPr lang="hr-HR" sz="2000" i="1" dirty="0" err="1"/>
              <a:t>Fincha</a:t>
            </a:r>
            <a:r>
              <a:rPr lang="hr-HR" sz="2000" i="1" dirty="0"/>
              <a:t>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1140" y="1492927"/>
            <a:ext cx="6910349" cy="510381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635456E3-A86E-4509-85B1-E92CC646F942}"/>
              </a:ext>
            </a:extLst>
          </p:cNvPr>
          <p:cNvSpPr txBox="1">
            <a:spLocks/>
          </p:cNvSpPr>
          <p:nvPr/>
        </p:nvSpPr>
        <p:spPr>
          <a:xfrm>
            <a:off x="5086180" y="2083970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</a:rPr>
              <a:t>Are </a:t>
            </a:r>
            <a:r>
              <a:rPr lang="hr-HR" sz="2100" i="1" dirty="0" err="1">
                <a:solidFill>
                  <a:srgbClr val="FF0000"/>
                </a:solidFill>
              </a:rPr>
              <a:t>you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 dirty="0" err="1">
                <a:solidFill>
                  <a:srgbClr val="FF0000"/>
                </a:solidFill>
              </a:rPr>
              <a:t>strict</a:t>
            </a:r>
            <a:r>
              <a:rPr lang="hr-HR" sz="21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719CFFB-786B-45E3-8B09-666E8772E1B3}"/>
              </a:ext>
            </a:extLst>
          </p:cNvPr>
          <p:cNvSpPr txBox="1">
            <a:spLocks/>
          </p:cNvSpPr>
          <p:nvPr/>
        </p:nvSpPr>
        <p:spPr>
          <a:xfrm>
            <a:off x="8278960" y="2083970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</a:rPr>
              <a:t>No, </a:t>
            </a:r>
            <a:r>
              <a:rPr lang="hr-HR" sz="2100" i="1" dirty="0" err="1">
                <a:solidFill>
                  <a:srgbClr val="FF0000"/>
                </a:solidFill>
              </a:rPr>
              <a:t>I’m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 dirty="0" err="1">
                <a:solidFill>
                  <a:srgbClr val="FF0000"/>
                </a:solidFill>
              </a:rPr>
              <a:t>not</a:t>
            </a:r>
            <a:r>
              <a:rPr lang="hr-HR" sz="21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204107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  <p:bldP spid="7" grpId="0" build="p"/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31899" cy="6857999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04119" y="644699"/>
            <a:ext cx="6659883" cy="4706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Rewrite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4. Use </a:t>
            </a:r>
            <a:r>
              <a:rPr lang="hr-HR" sz="2000" b="1" dirty="0" err="1"/>
              <a:t>possessive</a:t>
            </a:r>
            <a:r>
              <a:rPr lang="hr-HR" sz="2000" b="1" dirty="0"/>
              <a:t> </a:t>
            </a:r>
            <a:r>
              <a:rPr lang="hr-HR" sz="2000" b="1" dirty="0" err="1"/>
              <a:t>adjectives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Prepiši rečenice u 4. zadatku, tako da koristiš posvojne pridjeve.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36" y="1506966"/>
            <a:ext cx="10952927" cy="470633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635456E3-A86E-4509-85B1-E92CC646F942}"/>
              </a:ext>
            </a:extLst>
          </p:cNvPr>
          <p:cNvSpPr txBox="1">
            <a:spLocks/>
          </p:cNvSpPr>
          <p:nvPr/>
        </p:nvSpPr>
        <p:spPr>
          <a:xfrm>
            <a:off x="7040710" y="2704065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Their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 dirty="0" err="1">
                <a:solidFill>
                  <a:srgbClr val="FF0000"/>
                </a:solidFill>
              </a:rPr>
              <a:t>house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 dirty="0" err="1">
                <a:solidFill>
                  <a:srgbClr val="FF0000"/>
                </a:solidFill>
              </a:rPr>
              <a:t>is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 dirty="0" err="1">
                <a:solidFill>
                  <a:srgbClr val="FF0000"/>
                </a:solidFill>
              </a:rPr>
              <a:t>big</a:t>
            </a:r>
            <a:r>
              <a:rPr lang="hr-HR" sz="21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4024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  <p:bldP spid="7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2534</TotalTime>
  <Words>453</Words>
  <Application>Microsoft Office PowerPoint</Application>
  <PresentationFormat>Široki zaslon</PresentationFormat>
  <Paragraphs>59</Paragraphs>
  <Slides>13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Siniša Vuksan</cp:lastModifiedBy>
  <cp:revision>224</cp:revision>
  <dcterms:created xsi:type="dcterms:W3CDTF">2017-01-15T10:30:28Z</dcterms:created>
  <dcterms:modified xsi:type="dcterms:W3CDTF">2020-10-13T12:54:23Z</dcterms:modified>
</cp:coreProperties>
</file>